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5" r:id="rId4"/>
    <p:sldId id="266" r:id="rId5"/>
    <p:sldId id="269" r:id="rId6"/>
    <p:sldId id="257" r:id="rId7"/>
    <p:sldId id="263" r:id="rId8"/>
    <p:sldId id="258" r:id="rId9"/>
    <p:sldId id="259" r:id="rId10"/>
    <p:sldId id="264" r:id="rId11"/>
    <p:sldId id="260" r:id="rId12"/>
    <p:sldId id="26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55" d="100"/>
          <a:sy n="55" d="100"/>
        </p:scale>
        <p:origin x="63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2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9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8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8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2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0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4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0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8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8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A2FC5-616F-4256-85F7-F947A9EC04DF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99710-5B2C-486C-8973-68C845A46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66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272698/global-market-share-held-by-mobile-operating-systems-since-2009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5BA4-FF3F-4748-B75E-DC1BEC845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Mobile OS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68D87-8C7B-46E7-A2E8-14C7DB216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gency FB" panose="020B0503020202020204" pitchFamily="34" charset="0"/>
              </a:rPr>
              <a:t>Ben Sottile </a:t>
            </a:r>
          </a:p>
        </p:txBody>
      </p:sp>
    </p:spTree>
    <p:extLst>
      <p:ext uri="{BB962C8B-B14F-4D97-AF65-F5344CB8AC3E}">
        <p14:creationId xmlns:p14="http://schemas.microsoft.com/office/powerpoint/2010/main" val="425216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60ADF-0EA9-441F-BE2C-4775F1B5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</a:t>
            </a:r>
            <a:br>
              <a:rPr lang="en-US" dirty="0"/>
            </a:br>
            <a:r>
              <a:rPr lang="en-US" dirty="0"/>
              <a:t>For Power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4F7A-9BAE-43AD-8BA3-45C1F9CE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5146"/>
            <a:ext cx="10515600" cy="37168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Definition of a Power User:</a:t>
            </a:r>
          </a:p>
          <a:p>
            <a:r>
              <a:rPr lang="en-US" dirty="0"/>
              <a:t> Users who have mastered a whatever they are the user for and are typically highly engaged. </a:t>
            </a:r>
          </a:p>
          <a:p>
            <a:r>
              <a:rPr lang="en-US" dirty="0"/>
              <a:t>Android -&gt;They can customize anything and are afforded the highest degree of freedom. Hardware like memory can even be changed out in certain cases</a:t>
            </a:r>
          </a:p>
          <a:p>
            <a:r>
              <a:rPr lang="en-US" dirty="0"/>
              <a:t>A power user of the iPhone can’t do nearly as much. iPhone you can jailbreak(process of escalating your privileges and allowing you to download unapproved apps) however Apple warns that such a process makes the device less secure and vulnerable to new problems.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6" descr="Apple Vs Android Meme: You don't like something?&#10; You don't like something?&#10; Change it!&#10; Change your attitude!">
            <a:extLst>
              <a:ext uri="{FF2B5EF4-FFF2-40B4-BE49-F238E27FC236}">
                <a16:creationId xmlns:a16="http://schemas.microsoft.com/office/drawing/2014/main" id="{EC9454D9-2B6C-4EE6-B119-1198B20DB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1" r="8379" b="41861"/>
          <a:stretch/>
        </p:blipFill>
        <p:spPr bwMode="auto">
          <a:xfrm>
            <a:off x="6096000" y="345803"/>
            <a:ext cx="4016629" cy="268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31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5F9B7-53CB-4AAB-BC50-BFAC654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on an Android?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62EC3-FD88-4E5E-A328-9D66F6FD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third-party iOS emulators on Android </a:t>
            </a:r>
            <a:r>
              <a:rPr lang="en-US" dirty="0" err="1"/>
              <a:t>iEMU</a:t>
            </a:r>
            <a:r>
              <a:rPr lang="en-US" dirty="0"/>
              <a:t> and CIDER which supposedly can do the job, however due to differences in hardware some apps may not work properly.</a:t>
            </a:r>
          </a:p>
        </p:txBody>
      </p:sp>
    </p:spTree>
    <p:extLst>
      <p:ext uri="{BB962C8B-B14F-4D97-AF65-F5344CB8AC3E}">
        <p14:creationId xmlns:p14="http://schemas.microsoft.com/office/powerpoint/2010/main" val="4230576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8FCF-E9CA-4612-961D-C822CF9A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Android on an iPhone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6F92D-D966-488D-89AB-835F43D4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Sandcastle existed that allowed on to download android on a jailbroken iPhone 7.</a:t>
            </a:r>
          </a:p>
          <a:p>
            <a:r>
              <a:rPr lang="en-US" dirty="0"/>
              <a:t>You can run an android emulator like </a:t>
            </a:r>
            <a:r>
              <a:rPr lang="en-US" dirty="0" err="1"/>
              <a:t>iAndroid</a:t>
            </a:r>
            <a:r>
              <a:rPr lang="en-US" dirty="0"/>
              <a:t>(located on </a:t>
            </a:r>
            <a:r>
              <a:rPr lang="en-US" dirty="0" err="1"/>
              <a:t>Cydia</a:t>
            </a:r>
            <a:r>
              <a:rPr lang="en-US" dirty="0"/>
              <a:t> -&gt; only available if you jailbreak it)</a:t>
            </a:r>
          </a:p>
        </p:txBody>
      </p:sp>
    </p:spTree>
    <p:extLst>
      <p:ext uri="{BB962C8B-B14F-4D97-AF65-F5344CB8AC3E}">
        <p14:creationId xmlns:p14="http://schemas.microsoft.com/office/powerpoint/2010/main" val="56404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Background Images | Free iPhone &amp; Zoom HD Wallpapers &amp; Vectors - rawpixel">
            <a:extLst>
              <a:ext uri="{FF2B5EF4-FFF2-40B4-BE49-F238E27FC236}">
                <a16:creationId xmlns:a16="http://schemas.microsoft.com/office/drawing/2014/main" id="{87A5AFE9-18CA-4983-92B0-906FAA07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48" y="0"/>
            <a:ext cx="10330249" cy="68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88410-1E56-421C-ADF8-9A2253CD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pic>
        <p:nvPicPr>
          <p:cNvPr id="9220" name="Picture 4" descr="iOS vs Android Application | Advantages of Each Platform">
            <a:extLst>
              <a:ext uri="{FF2B5EF4-FFF2-40B4-BE49-F238E27FC236}">
                <a16:creationId xmlns:a16="http://schemas.microsoft.com/office/drawing/2014/main" id="{67D6D9EA-B57D-49CA-AAE1-248D1F1D8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48634" x2="40000" y2="48634"/>
                        <a14:foregroundMark x1="40364" y1="32787" x2="40364" y2="32787"/>
                        <a14:backgroundMark x1="56727" y1="20219" x2="53455" y2="29508"/>
                        <a14:backgroundMark x1="54909" y1="84699" x2="53455" y2="59016"/>
                        <a14:backgroundMark x1="53455" y1="59016" x2="53455" y2="59016"/>
                        <a14:backgroundMark x1="67273" y1="77596" x2="45455" y2="71038"/>
                        <a14:backgroundMark x1="52647" y1="32787" x2="52364" y2="28962"/>
                        <a14:backgroundMark x1="54545" y1="58470" x2="52647" y2="32787"/>
                        <a14:backgroundMark x1="52364" y1="28962" x2="52000" y2="28962"/>
                        <a14:backgroundMark x1="62909" y1="30055" x2="62909" y2="30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01" t="25979" r="13462" b="23372"/>
          <a:stretch/>
        </p:blipFill>
        <p:spPr bwMode="auto">
          <a:xfrm>
            <a:off x="2333897" y="1690688"/>
            <a:ext cx="7489372" cy="366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0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DC12-7BE3-4826-B75A-94D0AC7C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Major OS’s by Market Share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D9A8B-145F-4E0B-B9FE-FADF59001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84" t="36849" r="40186" b="19973"/>
          <a:stretch/>
        </p:blipFill>
        <p:spPr>
          <a:xfrm>
            <a:off x="557212" y="2125363"/>
            <a:ext cx="7700962" cy="413337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F4675F7-4D9B-4F17-AFB4-57EA0A38F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6" t="24700" r="13371" b="70758"/>
          <a:stretch/>
        </p:blipFill>
        <p:spPr>
          <a:xfrm>
            <a:off x="557212" y="1620195"/>
            <a:ext cx="10341955" cy="377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D4256-744C-4E8D-87DB-880B9321F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96" t="37188" r="41922" b="46463"/>
          <a:stretch/>
        </p:blipFill>
        <p:spPr>
          <a:xfrm>
            <a:off x="8539162" y="2256645"/>
            <a:ext cx="3151694" cy="24051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A28186-6A24-4B8C-BF5C-EB9640677A3F}"/>
              </a:ext>
            </a:extLst>
          </p:cNvPr>
          <p:cNvCxnSpPr>
            <a:cxnSpLocks/>
          </p:cNvCxnSpPr>
          <p:nvPr/>
        </p:nvCxnSpPr>
        <p:spPr>
          <a:xfrm flipH="1">
            <a:off x="8062328" y="3668820"/>
            <a:ext cx="476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279034-796A-4771-8ECB-2FBB5E9DF7C3}"/>
              </a:ext>
            </a:extLst>
          </p:cNvPr>
          <p:cNvSpPr txBox="1"/>
          <p:nvPr/>
        </p:nvSpPr>
        <p:spPr>
          <a:xfrm>
            <a:off x="8409114" y="5082493"/>
            <a:ext cx="3151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Source: </a:t>
            </a:r>
            <a:r>
              <a:rPr lang="en-US" dirty="0">
                <a:latin typeface="Agency FB" panose="020B0503020202020204" pitchFamily="34" charset="0"/>
                <a:hlinkClick r:id="rId4"/>
              </a:rPr>
              <a:t>https://www.statista.com/statistics/272698/global-market-share-held-by-mobile-operating-systems-since-2009/</a:t>
            </a:r>
            <a:endParaRPr lang="en-US" dirty="0">
              <a:latin typeface="Agency FB" panose="020B0503020202020204" pitchFamily="34" charset="0"/>
            </a:endParaRPr>
          </a:p>
          <a:p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4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20A1-04CB-4F6B-9D65-D20CA61E2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97" y="1932717"/>
            <a:ext cx="10515600" cy="45601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Open-source Mobile OS Based on Linux Kernel</a:t>
            </a:r>
          </a:p>
          <a:p>
            <a:r>
              <a:rPr lang="en-US" dirty="0"/>
              <a:t>Released in September 2008 </a:t>
            </a:r>
          </a:p>
          <a:p>
            <a:r>
              <a:rPr lang="en-US" dirty="0"/>
              <a:t>Has Largest Market Share(Approx. </a:t>
            </a:r>
          </a:p>
          <a:p>
            <a:pPr marL="0" indent="0">
              <a:buNone/>
            </a:pPr>
            <a:r>
              <a:rPr lang="en-US" dirty="0"/>
              <a:t>73% in June 2021)</a:t>
            </a:r>
          </a:p>
          <a:p>
            <a:r>
              <a:rPr lang="en-US" dirty="0"/>
              <a:t>Developed by Open Handset</a:t>
            </a:r>
          </a:p>
          <a:p>
            <a:pPr marL="0" indent="0">
              <a:buNone/>
            </a:pPr>
            <a:r>
              <a:rPr lang="en-US" dirty="0"/>
              <a:t> Alliance (Backed By Google)</a:t>
            </a:r>
          </a:p>
          <a:p>
            <a:r>
              <a:rPr lang="en-US" dirty="0"/>
              <a:t>OS of choice for almost every </a:t>
            </a:r>
          </a:p>
          <a:p>
            <a:pPr marL="0" indent="0">
              <a:buNone/>
            </a:pPr>
            <a:r>
              <a:rPr lang="en-US" dirty="0"/>
              <a:t>mobile device that isn’t an iPhone</a:t>
            </a:r>
          </a:p>
          <a:p>
            <a:pPr lvl="1"/>
            <a:r>
              <a:rPr lang="en-US" dirty="0"/>
              <a:t>Examples include Samsung </a:t>
            </a:r>
          </a:p>
          <a:p>
            <a:pPr marL="457200" lvl="1" indent="0">
              <a:buNone/>
            </a:pPr>
            <a:r>
              <a:rPr lang="en-US" dirty="0"/>
              <a:t>Galaxy Series , Pixel , Nokia , </a:t>
            </a:r>
          </a:p>
          <a:p>
            <a:pPr marL="457200" lvl="1" indent="0">
              <a:buNone/>
            </a:pPr>
            <a:r>
              <a:rPr lang="en-US" dirty="0"/>
              <a:t>Motorola , </a:t>
            </a:r>
            <a:r>
              <a:rPr lang="en-US" dirty="0" err="1"/>
              <a:t>Oneplus</a:t>
            </a:r>
            <a:r>
              <a:rPr lang="en-US" dirty="0"/>
              <a:t> Phone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Android Developer Day - Wikipedia">
            <a:extLst>
              <a:ext uri="{FF2B5EF4-FFF2-40B4-BE49-F238E27FC236}">
                <a16:creationId xmlns:a16="http://schemas.microsoft.com/office/drawing/2014/main" id="{2492C1EF-F7DD-4B7B-84BB-97797A47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7" y="84413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best Android memes around">
            <a:extLst>
              <a:ext uri="{FF2B5EF4-FFF2-40B4-BE49-F238E27FC236}">
                <a16:creationId xmlns:a16="http://schemas.microsoft.com/office/drawing/2014/main" id="{45C86A5D-DA9C-4EBA-94D4-A897FA35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86" y="2494846"/>
            <a:ext cx="4069492" cy="381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1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C857-682D-4642-B8FD-1DC255E6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64" y="371416"/>
            <a:ext cx="18187958" cy="904636"/>
          </a:xfrm>
        </p:spPr>
        <p:txBody>
          <a:bodyPr/>
          <a:lstStyle/>
          <a:p>
            <a:r>
              <a:rPr lang="en-US" dirty="0"/>
              <a:t> 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FC799-A5A2-4AD0-B641-2A10DF699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564" y="1584401"/>
            <a:ext cx="10742330" cy="4320009"/>
          </a:xfrm>
        </p:spPr>
        <p:txBody>
          <a:bodyPr>
            <a:normAutofit/>
          </a:bodyPr>
          <a:lstStyle/>
          <a:p>
            <a:r>
              <a:rPr lang="en-US" dirty="0"/>
              <a:t>Apples iOS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Most used iOS (Approx. 26% in June 2021)</a:t>
            </a:r>
          </a:p>
          <a:p>
            <a:r>
              <a:rPr lang="en-US" dirty="0"/>
              <a:t>Only installed on iPhones -&gt; basis of </a:t>
            </a:r>
            <a:r>
              <a:rPr lang="en-US" dirty="0" err="1"/>
              <a:t>iPadOS</a:t>
            </a:r>
            <a:r>
              <a:rPr lang="en-US" dirty="0"/>
              <a:t>, </a:t>
            </a:r>
            <a:r>
              <a:rPr lang="en-US" dirty="0" err="1"/>
              <a:t>tvOS</a:t>
            </a:r>
            <a:r>
              <a:rPr lang="en-US" dirty="0"/>
              <a:t>, and </a:t>
            </a:r>
            <a:r>
              <a:rPr lang="en-US" dirty="0" err="1"/>
              <a:t>watchOS</a:t>
            </a:r>
            <a:endParaRPr lang="en-US" dirty="0"/>
          </a:p>
          <a:p>
            <a:r>
              <a:rPr lang="en-US" dirty="0"/>
              <a:t>Developed by Apple</a:t>
            </a:r>
          </a:p>
          <a:p>
            <a:r>
              <a:rPr lang="en-US" dirty="0"/>
              <a:t>Applications can be created by third party developers however they must go through the highly vetted App Store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5F69D213-CE68-4E85-A866-A3AEB3B027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627832"/>
            <a:ext cx="4209232" cy="4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CCEF82B8-4F3B-4EF7-9247-1A3DF3672C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-475432"/>
            <a:ext cx="4209232" cy="4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2" name="Picture 12" descr="From Fruit to Fame: The Evolution of the Apple Logo​ - Tailor Brands">
            <a:extLst>
              <a:ext uri="{FF2B5EF4-FFF2-40B4-BE49-F238E27FC236}">
                <a16:creationId xmlns:a16="http://schemas.microsoft.com/office/drawing/2014/main" id="{A948368A-80CC-4F4F-B083-28AC7EFD00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23465" r="33273" b="22925"/>
          <a:stretch/>
        </p:blipFill>
        <p:spPr bwMode="auto">
          <a:xfrm>
            <a:off x="1249587" y="138611"/>
            <a:ext cx="1217330" cy="12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71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AE9F-1E8A-402B-9279-1CEA8217B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504" y="0"/>
            <a:ext cx="10515600" cy="1325563"/>
          </a:xfrm>
        </p:spPr>
        <p:txBody>
          <a:bodyPr/>
          <a:lstStyle/>
          <a:p>
            <a:r>
              <a:rPr lang="en-US" dirty="0"/>
              <a:t>Pros and Cons of Both</a:t>
            </a:r>
          </a:p>
        </p:txBody>
      </p:sp>
      <p:pic>
        <p:nvPicPr>
          <p:cNvPr id="6" name="Picture 2" descr="Amazon.com : RBabyPhoto 7X5FT Boxing Ring Backdrop Main Event Square Stage  Bokeh Glitter Projector Lamp Interior Gymnasium Sports Match Photography  Background for Men Adults Activity Photo Studio Props Vinyl CK56 :  Electronics">
            <a:extLst>
              <a:ext uri="{FF2B5EF4-FFF2-40B4-BE49-F238E27FC236}">
                <a16:creationId xmlns:a16="http://schemas.microsoft.com/office/drawing/2014/main" id="{80CCD9FA-CBE6-457D-A7BB-132F2A67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929" y="1162417"/>
            <a:ext cx="7694141" cy="549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droid Developer Day - Wikipedia">
            <a:extLst>
              <a:ext uri="{FF2B5EF4-FFF2-40B4-BE49-F238E27FC236}">
                <a16:creationId xmlns:a16="http://schemas.microsoft.com/office/drawing/2014/main" id="{F5C8FC7E-4DDE-494D-8188-F6FCA77B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86" y="3910324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From Fruit to Fame: The Evolution of the Apple Logo​ - Tailor Brands">
            <a:extLst>
              <a:ext uri="{FF2B5EF4-FFF2-40B4-BE49-F238E27FC236}">
                <a16:creationId xmlns:a16="http://schemas.microsoft.com/office/drawing/2014/main" id="{55249CD3-E168-4386-875D-E6D27DA8A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23465" r="33273" b="22925"/>
          <a:stretch/>
        </p:blipFill>
        <p:spPr bwMode="auto">
          <a:xfrm>
            <a:off x="7168466" y="4183389"/>
            <a:ext cx="1217330" cy="12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4ADCBD69-1985-440F-B6D2-F05030C43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9663" y1="18617" x2="61423" y2="3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27" y="3872224"/>
            <a:ext cx="2543175" cy="1790700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C50FAA-EF53-4F61-9277-F22DAAD7A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3399" y1="31098" x2="34314" y2="34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80" y="649525"/>
            <a:ext cx="5907142" cy="31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8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01DD-8921-4A6F-8A3C-6895D229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– Pros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0668-832F-42B6-8CDD-6EBE3CA1C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28654" cy="39243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r>
              <a:rPr lang="en-US" dirty="0"/>
              <a:t>Open Source and highly customizable</a:t>
            </a:r>
          </a:p>
          <a:p>
            <a:r>
              <a:rPr lang="en-US" dirty="0"/>
              <a:t>Most Common OS on mobile -&gt; You can pick</a:t>
            </a:r>
          </a:p>
          <a:p>
            <a:pPr marL="0" indent="0">
              <a:buNone/>
            </a:pPr>
            <a:r>
              <a:rPr lang="en-US" dirty="0"/>
              <a:t> up almost any device</a:t>
            </a:r>
          </a:p>
          <a:p>
            <a:pPr marL="0" indent="0">
              <a:buNone/>
            </a:pPr>
            <a:r>
              <a:rPr lang="en-US" dirty="0"/>
              <a:t> except an iPhone- &gt;superior hardware</a:t>
            </a:r>
          </a:p>
          <a:p>
            <a:r>
              <a:rPr lang="en-US" dirty="0"/>
              <a:t>Can download stuff from third party locations</a:t>
            </a:r>
          </a:p>
          <a:p>
            <a:r>
              <a:rPr lang="en-US" dirty="0"/>
              <a:t>Option for Expandable</a:t>
            </a:r>
          </a:p>
          <a:p>
            <a:r>
              <a:rPr lang="en-US" dirty="0"/>
              <a:t> Memory based on the phone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Android Developer Day - Wikipedia">
            <a:extLst>
              <a:ext uri="{FF2B5EF4-FFF2-40B4-BE49-F238E27FC236}">
                <a16:creationId xmlns:a16="http://schemas.microsoft.com/office/drawing/2014/main" id="{3CEA0A9C-CA2D-46D9-B005-2E71FD4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07" y="170656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75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0E99-DDA1-438C-A0C8-CADCA362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-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A271-9BA9-43B9-8F3D-B6BC60C2E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8051"/>
          </a:xfrm>
        </p:spPr>
        <p:txBody>
          <a:bodyPr/>
          <a:lstStyle/>
          <a:p>
            <a:r>
              <a:rPr lang="en-US" dirty="0"/>
              <a:t>Less Secure to due openness</a:t>
            </a:r>
          </a:p>
          <a:p>
            <a:r>
              <a:rPr lang="en-US" dirty="0"/>
              <a:t>Need a Google Account</a:t>
            </a:r>
          </a:p>
          <a:p>
            <a:r>
              <a:rPr lang="en-US" dirty="0"/>
              <a:t>Updates Come infrequently and aren’t always keep up to date on each device </a:t>
            </a:r>
          </a:p>
          <a:p>
            <a:r>
              <a:rPr lang="en-US" dirty="0"/>
              <a:t>Possibility of Shoddy Hardware </a:t>
            </a:r>
          </a:p>
          <a:p>
            <a:endParaRPr lang="en-US" dirty="0"/>
          </a:p>
        </p:txBody>
      </p:sp>
      <p:pic>
        <p:nvPicPr>
          <p:cNvPr id="5" name="Picture 2" descr="Android Developer Day - Wikipedia">
            <a:extLst>
              <a:ext uri="{FF2B5EF4-FFF2-40B4-BE49-F238E27FC236}">
                <a16:creationId xmlns:a16="http://schemas.microsoft.com/office/drawing/2014/main" id="{DAC10E34-9BA4-4329-ADE1-A97E2E8D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170656"/>
            <a:ext cx="14668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0 Android predictions for 2021 - TechRepublic">
            <a:extLst>
              <a:ext uri="{FF2B5EF4-FFF2-40B4-BE49-F238E27FC236}">
                <a16:creationId xmlns:a16="http://schemas.microsoft.com/office/drawing/2014/main" id="{26BC9960-4BD1-45AA-9076-5410A45A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594" y="3429000"/>
            <a:ext cx="3547245" cy="27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BA5A-A37B-498F-8D1A-F9DD3614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18686" cy="1325563"/>
          </a:xfrm>
        </p:spPr>
        <p:txBody>
          <a:bodyPr/>
          <a:lstStyle/>
          <a:p>
            <a:r>
              <a:rPr lang="en-US" dirty="0"/>
              <a:t>iOS          -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F8B5-4A19-4B7F-A57C-7FF32CF2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5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Due to the walled garden that is iOS and the fact that you can only really get things via the app store security issues are rare</a:t>
            </a:r>
          </a:p>
          <a:p>
            <a:r>
              <a:rPr lang="en-US" dirty="0"/>
              <a:t>Updates are frequent </a:t>
            </a:r>
          </a:p>
          <a:p>
            <a:r>
              <a:rPr lang="en-US" dirty="0"/>
              <a:t>User Friendly </a:t>
            </a:r>
          </a:p>
          <a:p>
            <a:r>
              <a:rPr lang="en-US" dirty="0"/>
              <a:t>Clean</a:t>
            </a:r>
          </a:p>
          <a:p>
            <a:r>
              <a:rPr lang="en-US" dirty="0"/>
              <a:t>The hardware is stable</a:t>
            </a:r>
          </a:p>
          <a:p>
            <a:r>
              <a:rPr lang="en-US" dirty="0"/>
              <a:t>Its all designed by the same company </a:t>
            </a:r>
          </a:p>
          <a:p>
            <a:pPr marL="0" indent="0">
              <a:buNone/>
            </a:pPr>
            <a:r>
              <a:rPr lang="en-US" dirty="0"/>
              <a:t>so it works relatively well together</a:t>
            </a:r>
          </a:p>
          <a:p>
            <a:r>
              <a:rPr lang="en-US" dirty="0"/>
              <a:t>Picture Quality</a:t>
            </a:r>
          </a:p>
          <a:p>
            <a:endParaRPr lang="en-US" dirty="0"/>
          </a:p>
        </p:txBody>
      </p:sp>
      <p:pic>
        <p:nvPicPr>
          <p:cNvPr id="5" name="Picture 12" descr="From Fruit to Fame: The Evolution of the Apple Logo​ - Tailor Brands">
            <a:extLst>
              <a:ext uri="{FF2B5EF4-FFF2-40B4-BE49-F238E27FC236}">
                <a16:creationId xmlns:a16="http://schemas.microsoft.com/office/drawing/2014/main" id="{F9F9394B-FB1C-40FE-9C71-08617F046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23465" r="33273" b="22925"/>
          <a:stretch/>
        </p:blipFill>
        <p:spPr bwMode="auto">
          <a:xfrm>
            <a:off x="1780213" y="365125"/>
            <a:ext cx="1217330" cy="12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54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312F-3431-481F-A2F7-D6B6CE1F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           -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716E-760C-4A77-A993-BB1E4A487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get what comes off the Apple Tree </a:t>
            </a:r>
          </a:p>
          <a:p>
            <a:r>
              <a:rPr lang="en-US" dirty="0"/>
              <a:t>You can only use iPhones </a:t>
            </a:r>
          </a:p>
          <a:p>
            <a:r>
              <a:rPr lang="en-US" dirty="0"/>
              <a:t>Harder to Sideload</a:t>
            </a:r>
          </a:p>
          <a:p>
            <a:r>
              <a:rPr lang="en-US" dirty="0"/>
              <a:t>Pricey</a:t>
            </a:r>
          </a:p>
          <a:p>
            <a:r>
              <a:rPr lang="en-US" dirty="0"/>
              <a:t>Not Open Source</a:t>
            </a:r>
          </a:p>
          <a:p>
            <a:r>
              <a:rPr lang="en-US" dirty="0"/>
              <a:t>Not Customizable</a:t>
            </a:r>
          </a:p>
          <a:p>
            <a:r>
              <a:rPr lang="en-US" dirty="0"/>
              <a:t>Battery and Storage are kind of eh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Best Android Memes Android Iphone Battery">
            <a:extLst>
              <a:ext uri="{FF2B5EF4-FFF2-40B4-BE49-F238E27FC236}">
                <a16:creationId xmlns:a16="http://schemas.microsoft.com/office/drawing/2014/main" id="{86684DF0-4547-4CB2-901F-301F1FA2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06" y="3614838"/>
            <a:ext cx="3121433" cy="31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From Fruit to Fame: The Evolution of the Apple Logo​ - Tailor Brands">
            <a:extLst>
              <a:ext uri="{FF2B5EF4-FFF2-40B4-BE49-F238E27FC236}">
                <a16:creationId xmlns:a16="http://schemas.microsoft.com/office/drawing/2014/main" id="{9D4978C4-9FE1-4FF6-A7ED-A933143FB7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9" t="23465" r="33273" b="22925"/>
          <a:stretch/>
        </p:blipFill>
        <p:spPr bwMode="auto">
          <a:xfrm>
            <a:off x="1883901" y="243960"/>
            <a:ext cx="1217330" cy="12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081EE-008B-439E-953C-7EEE9B89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472" y="183947"/>
            <a:ext cx="4188884" cy="31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7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2285</TotalTime>
  <Words>484</Words>
  <Application>Microsoft Office PowerPoint</Application>
  <PresentationFormat>Widescreen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Agency FB</vt:lpstr>
      <vt:lpstr>Arial</vt:lpstr>
      <vt:lpstr>Rockwell</vt:lpstr>
      <vt:lpstr>Tw Cen MT</vt:lpstr>
      <vt:lpstr>Office Theme</vt:lpstr>
      <vt:lpstr>Mobile OS Presentation</vt:lpstr>
      <vt:lpstr>Major OS’s by Market Share</vt:lpstr>
      <vt:lpstr>PowerPoint Presentation</vt:lpstr>
      <vt:lpstr> iOS</vt:lpstr>
      <vt:lpstr>Pros and Cons of Both</vt:lpstr>
      <vt:lpstr>        – Pros </vt:lpstr>
      <vt:lpstr>         - Cons</vt:lpstr>
      <vt:lpstr>iOS          - Pros</vt:lpstr>
      <vt:lpstr>iOS            - Cons</vt:lpstr>
      <vt:lpstr>Recommendation  For Power Users</vt:lpstr>
      <vt:lpstr>iOS on an Android?</vt:lpstr>
      <vt:lpstr>Running Android on an iPhone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OS Presentation</dc:title>
  <dc:creator>Benjamin Sottile</dc:creator>
  <cp:lastModifiedBy>Benjamin Sottile</cp:lastModifiedBy>
  <cp:revision>1</cp:revision>
  <dcterms:created xsi:type="dcterms:W3CDTF">2021-11-09T17:45:29Z</dcterms:created>
  <dcterms:modified xsi:type="dcterms:W3CDTF">2021-11-11T07:51:05Z</dcterms:modified>
</cp:coreProperties>
</file>